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3" r:id="rId6"/>
    <p:sldId id="264" r:id="rId7"/>
    <p:sldId id="262" r:id="rId8"/>
    <p:sldId id="265" r:id="rId9"/>
    <p:sldId id="266" r:id="rId10"/>
    <p:sldId id="267" r:id="rId11"/>
    <p:sldId id="269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1399B-0DBC-CFEA-0C15-E548C707711B}" v="1843" dt="2020-02-13T19:20:58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4681" autoAdjust="0"/>
  </p:normalViewPr>
  <p:slideViewPr>
    <p:cSldViewPr snapToGrid="0">
      <p:cViewPr>
        <p:scale>
          <a:sx n="100" d="100"/>
          <a:sy n="100" d="100"/>
        </p:scale>
        <p:origin x="104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microsoft.com/office/2015/10/relationships/revisionInfo" Target="revisionInfo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69721-F543-4A6C-BF9D-65D7CC540427}" type="datetimeFigureOut">
              <a:rPr lang="en-US" smtClean="0"/>
              <a:t>4/29/20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0168E-626C-4E60-93C0-A00D256094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2326A-4C88-4AFB-AA5B-5919D81DFF5B}" type="datetimeFigureOut">
              <a:rPr lang="en-US" smtClean="0"/>
              <a:t>4/29/20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3AB32-59DF-41F1-9618-EDFBF5049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8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71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765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02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65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28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7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676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="" xmlns:a16="http://schemas.microsoft.com/office/drawing/2014/main" id="{5535DAA1-B7FB-41AB-BA45-ECFC99D827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6D225CEC-19E5-40D0-B1CE-4E884C9C17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6">
            <a:extLst>
              <a:ext uri="{FF2B5EF4-FFF2-40B4-BE49-F238E27FC236}">
                <a16:creationId xmlns="" xmlns:a16="http://schemas.microsoft.com/office/drawing/2014/main" id="{BEF873D1-568B-4D8E-AF50-0382A71140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8">
            <a:extLst>
              <a:ext uri="{FF2B5EF4-FFF2-40B4-BE49-F238E27FC236}">
                <a16:creationId xmlns="" xmlns:a16="http://schemas.microsoft.com/office/drawing/2014/main" id="{9E51D150-D0BE-47A3-AA5B-3F71488E55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A3EC344B-E4D2-4F05-86FF-A2109058CF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6533" y="4199467"/>
            <a:ext cx="11296733" cy="21910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691" y="3819974"/>
            <a:ext cx="12711641" cy="14750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i="1" dirty="0">
                <a:solidFill>
                  <a:schemeClr val="bg1"/>
                </a:solidFill>
                <a:latin typeface="Lucida Sans"/>
                <a:ea typeface="+mj-lt"/>
                <a:cs typeface="+mj-lt"/>
              </a:rPr>
              <a:t>The FSU School of Communication Science &amp; Disorders </a:t>
            </a:r>
            <a:r>
              <a:rPr lang="en-US" sz="2400" b="1" dirty="0">
                <a:latin typeface="Lucida Sans"/>
                <a:ea typeface="+mj-lt"/>
                <a:cs typeface="+mj-lt"/>
              </a:rPr>
              <a:t/>
            </a:r>
            <a:br>
              <a:rPr lang="en-US" sz="2400" b="1" dirty="0">
                <a:latin typeface="Lucida Sans"/>
                <a:ea typeface="+mj-lt"/>
                <a:cs typeface="+mj-lt"/>
              </a:rPr>
            </a:br>
            <a:r>
              <a:rPr lang="en-US" sz="2400" b="1" i="1" dirty="0">
                <a:solidFill>
                  <a:srgbClr val="FFFFFF"/>
                </a:solidFill>
                <a:latin typeface="Lucida Sans"/>
                <a:ea typeface="+mj-lt"/>
                <a:cs typeface="+mj-lt"/>
              </a:rPr>
              <a:t>CERTIFICATE IN INTERDEPARTMENTAL DEVELOPMENTAL DISABILITIES</a:t>
            </a:r>
            <a:endParaRPr lang="en-US" sz="2400" i="1" dirty="0">
              <a:solidFill>
                <a:srgbClr val="FFFFFF"/>
              </a:solidFill>
              <a:latin typeface="Lucida Sans"/>
            </a:endParaRPr>
          </a:p>
        </p:txBody>
      </p:sp>
      <p:pic>
        <p:nvPicPr>
          <p:cNvPr id="8" name="Picture 8" descr="A close up of a sign&#10;&#10;Description generated with high confidence">
            <a:extLst>
              <a:ext uri="{FF2B5EF4-FFF2-40B4-BE49-F238E27FC236}">
                <a16:creationId xmlns="" xmlns:a16="http://schemas.microsoft.com/office/drawing/2014/main" id="{8FB43F88-C0FC-4FEA-BC3D-26E5D9F025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27" t="5938" r="64" b="16719"/>
          <a:stretch/>
        </p:blipFill>
        <p:spPr>
          <a:xfrm>
            <a:off x="446532" y="599725"/>
            <a:ext cx="11299235" cy="3558991"/>
          </a:xfrm>
          <a:prstGeom prst="rect">
            <a:avLst/>
          </a:prstGeom>
        </p:spPr>
      </p:pic>
      <p:pic>
        <p:nvPicPr>
          <p:cNvPr id="34" name="Picture 34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46B2EC16-1281-4FC2-9427-5DE75B15AB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7808" y="5296331"/>
            <a:ext cx="936398" cy="93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="" xmlns:a16="http://schemas.microsoft.com/office/drawing/2014/main" id="{879A26B8-6C4E-452B-ADD3-ED324A7AB7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42A70A-B6E7-4026-91AF-9C41DAEE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8419" y="680364"/>
            <a:ext cx="5694545" cy="711876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tx2"/>
                </a:solidFill>
                <a:latin typeface="Lucida Sans"/>
              </a:rPr>
              <a:t>OVERVIEW OF THE PROGRAM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="" xmlns:a16="http://schemas.microsoft.com/office/drawing/2014/main" id="{D03E4FEE-2E6A-44AB-B6BA-C1AD0CD6D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6534" y="457200"/>
            <a:ext cx="560581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0817EB59-13B3-43DA-9B91-A7CC174A60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144318" y="457200"/>
            <a:ext cx="5600007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9B4167E1-E2B0-4192-8DA2-6967DDFF87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2377" y="614407"/>
            <a:ext cx="560996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4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1632B5C6-0F45-4A12-9798-B11AEEA88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333" y="1086266"/>
            <a:ext cx="4668054" cy="46680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8B81DE-DAE5-43CD-81BB-B3D87B268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5628" y="1714950"/>
            <a:ext cx="5627845" cy="464453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05435" indent="-305435">
              <a:lnSpc>
                <a:spcPct val="90000"/>
              </a:lnSpc>
            </a:pPr>
            <a:r>
              <a:rPr lang="en-US" sz="2000" dirty="0">
                <a:latin typeface="Calibri"/>
                <a:cs typeface="Calibri"/>
              </a:rPr>
              <a:t>The certificate program provides students with a foundation of knowledge regarding etiology, treatment and policy issues related to individuals with developmental disabilities and their families through a 12-credit hour certificate program. </a:t>
            </a:r>
          </a:p>
          <a:p>
            <a:pPr marL="305435" indent="-305435">
              <a:lnSpc>
                <a:spcPct val="90000"/>
              </a:lnSpc>
            </a:pPr>
            <a:r>
              <a:rPr lang="en-US" sz="2000" dirty="0">
                <a:latin typeface="Calibri"/>
                <a:ea typeface="+mn-lt"/>
                <a:cs typeface="+mn-lt"/>
              </a:rPr>
              <a:t>The certificate provides background knowledge for careers in professions such as education, communication science and disorders, physical therapy, occupational therapy, family counseling and nursing.</a:t>
            </a:r>
            <a:endParaRPr lang="en-US" sz="2000" dirty="0">
              <a:latin typeface="Calibri"/>
              <a:cs typeface="Calibri"/>
            </a:endParaRPr>
          </a:p>
          <a:p>
            <a:pPr marL="305435" indent="-305435">
              <a:lnSpc>
                <a:spcPct val="90000"/>
              </a:lnSpc>
            </a:pPr>
            <a:r>
              <a:rPr lang="en-US" sz="2000" dirty="0">
                <a:latin typeface="Calibri"/>
                <a:ea typeface="+mn-lt"/>
                <a:cs typeface="+mn-lt"/>
              </a:rPr>
              <a:t>The certificate is open to all majors. </a:t>
            </a:r>
          </a:p>
          <a:p>
            <a:pPr marL="629920" lvl="1" indent="-305435"/>
            <a:r>
              <a:rPr lang="en-US" sz="1100" dirty="0">
                <a:ea typeface="+mn-lt"/>
                <a:cs typeface="+mn-lt"/>
              </a:rPr>
              <a:t>Currently we have students completing the certificate who are perusing careers in Speech-Language Pathology, Audiology, Social Work, Psychology, Occupational Therapy, Physical Therapy, Applied Behavior Therapy, Music Therapy, Nursing, and Education. </a:t>
            </a:r>
            <a:endParaRPr lang="en-US" dirty="0"/>
          </a:p>
          <a:p>
            <a:pPr marL="324485" lvl="1" indent="0">
              <a:lnSpc>
                <a:spcPct val="90000"/>
              </a:lnSpc>
              <a:buNone/>
            </a:pPr>
            <a:endParaRPr lang="en-US" sz="1100" dirty="0">
              <a:latin typeface="Calibri"/>
              <a:ea typeface="+mn-lt"/>
              <a:cs typeface="+mn-lt"/>
            </a:endParaRPr>
          </a:p>
          <a:p>
            <a:pPr marL="305435" indent="-305435">
              <a:lnSpc>
                <a:spcPct val="90000"/>
              </a:lnSpc>
            </a:pPr>
            <a:endParaRPr lang="en-US" sz="1700">
              <a:latin typeface="Gill Sans MT" panose="020B0502020104020203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885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EB7A5F-EDD2-4494-997F-BB965FAD8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84" y="486496"/>
            <a:ext cx="11029616" cy="1013800"/>
          </a:xfrm>
        </p:spPr>
        <p:txBody>
          <a:bodyPr/>
          <a:lstStyle/>
          <a:p>
            <a:r>
              <a:rPr lang="en-US" b="1" dirty="0">
                <a:latin typeface="Lucida Sans"/>
              </a:rPr>
              <a:t>Certificate Student Outcomes</a:t>
            </a:r>
            <a:r>
              <a:rPr lang="en-US" b="1" dirty="0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99FD2B9-8218-40A8-B905-3982388FC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17" y="2475232"/>
            <a:ext cx="11029615" cy="3678303"/>
          </a:xfrm>
        </p:spPr>
        <p:txBody>
          <a:bodyPr>
            <a:normAutofit/>
          </a:bodyPr>
          <a:lstStyle/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r>
              <a:rPr lang="en-US" sz="2000" dirty="0">
                <a:latin typeface="Calibri"/>
                <a:cs typeface="Calibri"/>
              </a:rPr>
              <a:t>Apply knowledge of ethical conduct and professionalism through participation in a community service agency as a volunteer to support individuals with developmental disabilities.</a:t>
            </a:r>
            <a:endParaRPr lang="en-US" sz="2000" dirty="0">
              <a:latin typeface="Calibri"/>
              <a:ea typeface="+mn-lt"/>
              <a:cs typeface="Calibri"/>
            </a:endParaRPr>
          </a:p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r>
              <a:rPr lang="en-US" sz="2000" dirty="0">
                <a:latin typeface="Calibri"/>
                <a:cs typeface="Calibri"/>
              </a:rPr>
              <a:t>Demonstrate effective communication skills appropriate to the setting with other children, individuals and professionals.</a:t>
            </a:r>
            <a:endParaRPr lang="en-US" sz="2000" dirty="0">
              <a:latin typeface="Calibri"/>
              <a:ea typeface="+mn-lt"/>
              <a:cs typeface="Calibri"/>
            </a:endParaRPr>
          </a:p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r>
              <a:rPr lang="en-US" sz="2000" dirty="0">
                <a:latin typeface="Calibri"/>
                <a:cs typeface="Calibri"/>
              </a:rPr>
              <a:t>Identify a variety of resources and types of treatments for individuals with developmental disabilities and their families.</a:t>
            </a:r>
            <a:endParaRPr lang="en-US" sz="2000" dirty="0">
              <a:latin typeface="Calibri"/>
              <a:ea typeface="+mn-lt"/>
              <a:cs typeface="Calibri"/>
            </a:endParaRPr>
          </a:p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r>
              <a:rPr lang="en-US" sz="2000" dirty="0">
                <a:latin typeface="Calibri"/>
                <a:cs typeface="Calibri"/>
              </a:rPr>
              <a:t>Discuss the opportunities and challenges of people with developmental disabilities.</a:t>
            </a:r>
            <a:endParaRPr lang="en-US" sz="2000" dirty="0">
              <a:latin typeface="Calibri"/>
              <a:ea typeface="+mn-lt"/>
              <a:cs typeface="Calibri"/>
            </a:endParaRPr>
          </a:p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endParaRPr lang="en-US" dirty="0">
              <a:latin typeface="Calibri"/>
              <a:ea typeface="+mn-lt"/>
              <a:cs typeface="+mn-lt"/>
            </a:endParaRPr>
          </a:p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endParaRPr lang="en-US" dirty="0">
              <a:latin typeface="Calibri"/>
              <a:ea typeface="+mn-lt"/>
              <a:cs typeface="+mn-lt"/>
            </a:endParaRPr>
          </a:p>
          <a:p>
            <a:pPr marL="305435" indent="-305435">
              <a:lnSpc>
                <a:spcPct val="110000"/>
              </a:lnSpc>
              <a:buFont typeface="Wingdings" panose="05020102010507070707" pitchFamily="18" charset="2"/>
              <a:buChar char="ü"/>
            </a:pPr>
            <a:endParaRPr lang="en-US" dirty="0">
              <a:latin typeface="Calibri"/>
              <a:ea typeface="+mn-lt"/>
              <a:cs typeface="+mn-lt"/>
            </a:endParaRPr>
          </a:p>
          <a:p>
            <a:pPr marL="305435" indent="-305435">
              <a:lnSpc>
                <a:spcPct val="110000"/>
              </a:lnSpc>
            </a:pPr>
            <a:endParaRPr lang="en-US" dirty="0">
              <a:latin typeface="Calibri"/>
              <a:cs typeface="Calibri"/>
            </a:endParaRPr>
          </a:p>
        </p:txBody>
      </p:sp>
      <p:pic>
        <p:nvPicPr>
          <p:cNvPr id="5" name="Picture 8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BE2A6730-FCEA-4454-B115-6BC2F4127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003" y="935966"/>
            <a:ext cx="600974" cy="60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821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FB9E13-C38C-4791-AF94-162598192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196" y="506809"/>
            <a:ext cx="11029616" cy="988332"/>
          </a:xfrm>
        </p:spPr>
        <p:txBody>
          <a:bodyPr/>
          <a:lstStyle/>
          <a:p>
            <a:r>
              <a:rPr lang="en-US" b="1" dirty="0">
                <a:latin typeface="Lucida Sans"/>
              </a:rPr>
              <a:t>Applying to the Certificate</a:t>
            </a:r>
            <a:endParaRPr lang="en-US" dirty="0">
              <a:latin typeface="Lucida Sans"/>
            </a:endParaRPr>
          </a:p>
        </p:txBody>
      </p:sp>
      <p:sp>
        <p:nvSpPr>
          <p:cNvPr id="3" name="Content Placeholder 41">
            <a:extLst>
              <a:ext uri="{FF2B5EF4-FFF2-40B4-BE49-F238E27FC236}">
                <a16:creationId xmlns="" xmlns:a16="http://schemas.microsoft.com/office/drawing/2014/main" id="{38AFCA2E-37E3-450A-8C58-61E08AF1AA4F}"/>
              </a:ext>
            </a:extLst>
          </p:cNvPr>
          <p:cNvSpPr>
            <a:spLocks noGrp="1"/>
          </p:cNvSpPr>
          <p:nvPr/>
        </p:nvSpPr>
        <p:spPr>
          <a:xfrm>
            <a:off x="382066" y="2057426"/>
            <a:ext cx="11245275" cy="39854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endParaRPr lang="en-US" sz="2000" b="1" dirty="0">
              <a:latin typeface="Calibri"/>
              <a:cs typeface="Calibri"/>
            </a:endParaRPr>
          </a:p>
          <a:p>
            <a:pPr marL="305435" indent="-305435"/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/>
                <a:ea typeface="+mn-lt"/>
                <a:cs typeface="+mn-lt"/>
              </a:rPr>
              <a:t>Students must submit their application BEFORE the end of their second course towards the certificate.</a:t>
            </a:r>
            <a:endParaRPr lang="en-US" sz="2000">
              <a:solidFill>
                <a:schemeClr val="accent3">
                  <a:lumMod val="75000"/>
                </a:schemeClr>
              </a:solidFill>
              <a:latin typeface="Calibri"/>
              <a:cs typeface="Calibri"/>
            </a:endParaRPr>
          </a:p>
          <a:p>
            <a:pPr marL="305435" indent="-305435"/>
            <a:r>
              <a:rPr lang="en-US" sz="2000" dirty="0">
                <a:latin typeface="Calibri"/>
                <a:ea typeface="+mn-lt"/>
                <a:cs typeface="+mn-lt"/>
              </a:rPr>
              <a:t>The registrar will no longer approve students applying for the certificate </a:t>
            </a:r>
            <a:r>
              <a:rPr lang="en-US" sz="2000" b="1" dirty="0">
                <a:latin typeface="Calibri"/>
                <a:ea typeface="+mn-lt"/>
                <a:cs typeface="+mn-lt"/>
              </a:rPr>
              <a:t>AFTER</a:t>
            </a:r>
            <a:r>
              <a:rPr lang="en-US" sz="2000" dirty="0">
                <a:latin typeface="Calibri"/>
                <a:ea typeface="+mn-lt"/>
                <a:cs typeface="+mn-lt"/>
              </a:rPr>
              <a:t> taking their second course because of a University rule. This ensures that students who complete the practicum will have their certificate posted on their transcript.</a:t>
            </a:r>
            <a:endParaRPr lang="en-US" sz="2000" dirty="0">
              <a:latin typeface="Calibri"/>
              <a:cs typeface="Calibri"/>
            </a:endParaRPr>
          </a:p>
          <a:p>
            <a:pPr marL="305435" indent="-305435"/>
            <a:r>
              <a:rPr lang="en-US" sz="2000" dirty="0">
                <a:latin typeface="Calibri"/>
                <a:ea typeface="+mn-lt"/>
                <a:cs typeface="+mn-lt"/>
              </a:rPr>
              <a:t>Once students have submitted their application the </a:t>
            </a:r>
            <a:r>
              <a:rPr lang="en-US" sz="2000" u="sng" dirty="0">
                <a:latin typeface="Calibri"/>
                <a:ea typeface="+mn-lt"/>
                <a:cs typeface="+mn-lt"/>
              </a:rPr>
              <a:t>DDCertificate@cci.fsu.edu</a:t>
            </a:r>
            <a:r>
              <a:rPr lang="en-US" sz="2000" dirty="0">
                <a:latin typeface="Calibri"/>
                <a:ea typeface="+mn-lt"/>
                <a:cs typeface="+mn-lt"/>
              </a:rPr>
              <a:t> will send an email to confirm the students expected practicum term. This ensures that there are enough seats for the class and placements in the community. </a:t>
            </a:r>
            <a:endParaRPr lang="en-US" sz="2000" dirty="0">
              <a:latin typeface="Calibri"/>
              <a:ea typeface="+mn-lt"/>
              <a:cs typeface="Calibri"/>
            </a:endParaRPr>
          </a:p>
          <a:p>
            <a:pPr marL="305435" indent="-305435"/>
            <a:r>
              <a:rPr lang="en-US" sz="2000" dirty="0">
                <a:latin typeface="Calibri"/>
                <a:ea typeface="+mn-lt"/>
                <a:cs typeface="+mn-lt"/>
              </a:rPr>
              <a:t>Students who do not confirm their expected practicum term will have limited options to complete their practicum. So the sooner students can confirm their practicum term the better!</a:t>
            </a:r>
            <a:endParaRPr lang="en-US" sz="2000">
              <a:latin typeface="Calibri"/>
              <a:ea typeface="+mn-lt"/>
              <a:cs typeface="Calibri"/>
            </a:endParaRPr>
          </a:p>
          <a:p>
            <a:pPr marL="305435" indent="-305435"/>
            <a:r>
              <a:rPr lang="en-US" sz="2000" dirty="0">
                <a:latin typeface="Calibri"/>
                <a:ea typeface="+mn-lt"/>
                <a:cs typeface="Calibri"/>
              </a:rPr>
              <a:t>Students who switch their expected practicum semester closer to their expected graduation cannot be guaranteed a seat. </a:t>
            </a:r>
            <a:endParaRPr lang="en-US" sz="2000" dirty="0">
              <a:latin typeface="Calibri"/>
              <a:ea typeface="+mn-lt"/>
              <a:cs typeface="+mn-lt"/>
            </a:endParaRPr>
          </a:p>
          <a:p>
            <a:pPr marL="305435" indent="-305435"/>
            <a:r>
              <a:rPr lang="en-US" sz="2000" dirty="0">
                <a:latin typeface="Calibri"/>
                <a:ea typeface="+mn-lt"/>
                <a:cs typeface="+mn-lt"/>
              </a:rPr>
              <a:t>Apply online at: </a:t>
            </a:r>
            <a:r>
              <a:rPr lang="en-US" sz="2000" u="sng" dirty="0">
                <a:latin typeface="Calibri"/>
                <a:ea typeface="+mn-lt"/>
                <a:cs typeface="+mn-lt"/>
              </a:rPr>
              <a:t>https://commdisorders.cci.fsu.edu/programs/certificates/interdepartmental-developmental-disabilities/#program-application</a:t>
            </a:r>
            <a:endParaRPr lang="en-US" sz="2000" u="sng">
              <a:latin typeface="Calibri"/>
            </a:endParaRPr>
          </a:p>
        </p:txBody>
      </p:sp>
      <p:pic>
        <p:nvPicPr>
          <p:cNvPr id="8" name="Picture 8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E36A2BD0-74C6-4608-A89D-0BE95F961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003" y="935966"/>
            <a:ext cx="600974" cy="60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33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DB691D59-8F51-4DD8-AD41-D568D29B0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04AEF18-0627-48F3-9B3D-F7E8F050B1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CEAEE08A-C572-438F-9753-B0D527A515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993F09C6-4F57-4B05-9592-E253D8BC62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879A26B8-6C4E-452B-ADD3-ED324A7AB7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9B4167E1-E2B0-4192-8DA2-6967DDFF87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2377" y="614407"/>
            <a:ext cx="560996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1591D3-E1E9-407B-ACF5-EB27218E0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415" y="457371"/>
            <a:ext cx="4968489" cy="10138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Lucida Sans"/>
              </a:rPr>
              <a:t>Required Coursework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D03E4FEE-2E6A-44AB-B6BA-C1AD0CD6D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6534" y="457200"/>
            <a:ext cx="560581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0817EB59-13B3-43DA-9B91-A7CC174A60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144318" y="457200"/>
            <a:ext cx="5600007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4BB471F-FF24-4A3F-A4EC-6EC81FD3EA8D}"/>
              </a:ext>
            </a:extLst>
          </p:cNvPr>
          <p:cNvSpPr txBox="1"/>
          <p:nvPr/>
        </p:nvSpPr>
        <p:spPr>
          <a:xfrm>
            <a:off x="702155" y="1284493"/>
            <a:ext cx="5084381" cy="439710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lnSpcReduction="10000"/>
          </a:bodyPr>
          <a:lstStyle/>
          <a:p>
            <a:pPr marL="171450" indent="-1714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endParaRPr lang="en-US" b="1">
              <a:solidFill>
                <a:srgbClr val="FFFFFF"/>
              </a:solidFill>
            </a:endParaRPr>
          </a:p>
          <a:p>
            <a:pPr marL="171450" indent="-1714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dirty="0">
                <a:solidFill>
                  <a:srgbClr val="FFFFFF"/>
                </a:solidFill>
              </a:rPr>
              <a:t>Students must first complete twelve (12) credit hours to include: </a:t>
            </a:r>
          </a:p>
          <a:p>
            <a:pPr marL="742950" lvl="1" indent="-2857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"/>
              <a:buChar char="ü"/>
            </a:pPr>
            <a:r>
              <a:rPr lang="en-US" dirty="0"/>
              <a:t>A core course (3 hours)</a:t>
            </a:r>
          </a:p>
          <a:p>
            <a:pPr marL="742950" lvl="1" indent="-2857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"/>
              <a:buChar char="ü"/>
            </a:pPr>
            <a:r>
              <a:rPr lang="en-US" dirty="0"/>
              <a:t>Two elective courses (6 hours) </a:t>
            </a:r>
          </a:p>
          <a:p>
            <a:pPr marL="742950" lvl="1" indent="-2857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"/>
              <a:buChar char="ü"/>
            </a:pPr>
            <a:r>
              <a:rPr lang="en-US" dirty="0"/>
              <a:t>Participation in a practicum course (3 hours).</a:t>
            </a:r>
            <a:endParaRPr lang="en-US"/>
          </a:p>
          <a:p>
            <a:pPr marL="171450" indent="-1714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dirty="0">
                <a:solidFill>
                  <a:srgbClr val="FFFFFF"/>
                </a:solidFill>
              </a:rPr>
              <a:t>Approved courses can be found on: </a:t>
            </a:r>
            <a:r>
              <a:rPr lang="en-US" u="sng" dirty="0"/>
              <a:t>https://commdisorders.cci.fsu.edu/programs/certificates/interdepartmental-developmental-disabilities/#courses</a:t>
            </a:r>
          </a:p>
          <a:p>
            <a:pPr marL="171450" indent="-17145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dirty="0">
                <a:solidFill>
                  <a:srgbClr val="FFFFFF"/>
                </a:solidFill>
              </a:rPr>
              <a:t>Coursework must be completed with at least a B or higher.</a:t>
            </a: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01DE3BC6-DC0E-4BBD-82A3-CC1FBF633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920" y="586911"/>
            <a:ext cx="3833766" cy="60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84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79A26B8-6C4E-452B-ADD3-ED324A7AB7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9B4167E1-E2B0-4192-8DA2-6967DDFF87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2377" y="614407"/>
            <a:ext cx="560996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AFC070-755B-4A9C-BFD9-0A413129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121" y="960723"/>
            <a:ext cx="4968489" cy="101380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latin typeface="Lucida Sans"/>
                <a:ea typeface="+mj-lt"/>
                <a:cs typeface="+mj-lt"/>
              </a:rPr>
              <a:t>Enrolling into the Practicum</a:t>
            </a:r>
            <a:endParaRPr lang="en-US">
              <a:solidFill>
                <a:srgbClr val="FFFFFF"/>
              </a:solidFill>
              <a:latin typeface="Gill Sans MT" panose="020B0502020104020203"/>
              <a:ea typeface="+mj-lt"/>
              <a:cs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D03E4FEE-2E6A-44AB-B6BA-C1AD0CD6D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46534" y="457200"/>
            <a:ext cx="560581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817EB59-13B3-43DA-9B91-A7CC174A60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144318" y="457200"/>
            <a:ext cx="5600007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3496A2-A810-42BB-A05F-67078ADE1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066" y="1815593"/>
            <a:ext cx="4947221" cy="40313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>
              <a:solidFill>
                <a:srgbClr val="FFFFFF"/>
              </a:solidFill>
              <a:ea typeface="+mn-lt"/>
              <a:cs typeface="+mn-lt"/>
            </a:endParaRPr>
          </a:p>
          <a:p>
            <a:pPr marL="305435" indent="-305435"/>
            <a:r>
              <a:rPr lang="en-US" sz="2000" dirty="0">
                <a:solidFill>
                  <a:srgbClr val="FFFFFF"/>
                </a:solidFill>
                <a:ea typeface="+mn-lt"/>
                <a:cs typeface="+mn-lt"/>
              </a:rPr>
              <a:t>Students must receive an email from </a:t>
            </a:r>
            <a:r>
              <a:rPr lang="en-US" sz="2000" u="sng" dirty="0">
                <a:solidFill>
                  <a:schemeClr val="tx1"/>
                </a:solidFill>
                <a:ea typeface="+mn-lt"/>
                <a:cs typeface="+mn-lt"/>
              </a:rPr>
              <a:t>DDCertificate@cci.fsu.edu</a:t>
            </a:r>
            <a:r>
              <a:rPr lang="en-US" sz="2000" dirty="0">
                <a:solidFill>
                  <a:srgbClr val="FFFFFF"/>
                </a:solidFill>
                <a:ea typeface="+mn-lt"/>
                <a:cs typeface="+mn-lt"/>
              </a:rPr>
              <a:t> to enroll into the course during open enrollment.</a:t>
            </a:r>
          </a:p>
          <a:p>
            <a:pPr marL="305435" indent="-305435"/>
            <a:r>
              <a:rPr lang="en-US" sz="2000" dirty="0">
                <a:solidFill>
                  <a:srgbClr val="FFFFFF"/>
                </a:solidFill>
                <a:ea typeface="+mn-lt"/>
                <a:cs typeface="+mn-lt"/>
              </a:rPr>
              <a:t>Students who have not received an email with the practicum course code will be dropped.</a:t>
            </a:r>
          </a:p>
          <a:p>
            <a:pPr marL="305435" indent="-305435"/>
            <a:r>
              <a:rPr lang="en-US" sz="2000" dirty="0">
                <a:solidFill>
                  <a:srgbClr val="FFFFFF"/>
                </a:solidFill>
                <a:ea typeface="+mn-lt"/>
                <a:cs typeface="+mn-lt"/>
              </a:rPr>
              <a:t>Students will also receive information regarding requirements/clearances that must be completed to start at their assigned site. This information will be sent closer to the start of the student’s expected practicum term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.</a:t>
            </a: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BD263B6C-8614-4900-939F-2EBD90EEC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084" y="1372083"/>
            <a:ext cx="4952475" cy="412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357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5A9FEB-E5D4-4FF2-84EB-AA91474EF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26" y="522439"/>
            <a:ext cx="11029616" cy="1013800"/>
          </a:xfrm>
        </p:spPr>
        <p:txBody>
          <a:bodyPr/>
          <a:lstStyle/>
          <a:p>
            <a:r>
              <a:rPr lang="en-US" b="1" dirty="0">
                <a:latin typeface="Lucida Sans"/>
                <a:ea typeface="+mj-lt"/>
                <a:cs typeface="+mj-lt"/>
              </a:rPr>
              <a:t>Community Experience (Practicum)</a:t>
            </a:r>
            <a:endParaRPr lang="en-US" b="1" dirty="0">
              <a:latin typeface="Lucida San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F5560CE-CF9A-4C5C-A69A-A6D6A7FA2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07" y="1541279"/>
            <a:ext cx="11029615" cy="36783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305435" indent="-305435"/>
            <a:r>
              <a:rPr lang="en-US" sz="2000" dirty="0">
                <a:ea typeface="+mn-lt"/>
                <a:cs typeface="+mn-lt"/>
              </a:rPr>
              <a:t>The three (3) credit hour practicum course is comprised of 45 hours of volunteer service-learning hours to be completed at an off-campus placement with individuals with developmental disabilities. 3-5 hours of volunteer service will be expected for each of the 15 weeks of the semester. The practicum</a:t>
            </a:r>
            <a:r>
              <a:rPr lang="en-US" sz="2000" i="1" dirty="0">
                <a:ea typeface="+mn-lt"/>
                <a:cs typeface="+mn-lt"/>
              </a:rPr>
              <a:t> must</a:t>
            </a:r>
            <a:r>
              <a:rPr lang="en-US" sz="2000" dirty="0">
                <a:ea typeface="+mn-lt"/>
                <a:cs typeface="+mn-lt"/>
              </a:rPr>
              <a:t> be completed over a full semester (Fall, Spring, or Summer Session A only).</a:t>
            </a:r>
          </a:p>
          <a:p>
            <a:pPr marL="305435" indent="-305435"/>
            <a:r>
              <a:rPr lang="en-US" sz="2000" dirty="0"/>
              <a:t>Students select whether they want to work with children, adults, or if they have no preference when applying. </a:t>
            </a:r>
          </a:p>
          <a:p>
            <a:pPr marL="305435" indent="-305435"/>
            <a:r>
              <a:rPr lang="en-US" sz="2000" dirty="0"/>
              <a:t>Based on their population preference they will be placed at site in Tallahassee. </a:t>
            </a:r>
          </a:p>
          <a:p>
            <a:pPr marL="305435" indent="-305435"/>
            <a:r>
              <a:rPr lang="en-US" sz="2000" b="1" dirty="0">
                <a:solidFill>
                  <a:schemeClr val="accent2"/>
                </a:solidFill>
              </a:rPr>
              <a:t>Students </a:t>
            </a:r>
            <a:r>
              <a:rPr lang="en-US" sz="2000" b="1" i="1" dirty="0">
                <a:solidFill>
                  <a:schemeClr val="accent2"/>
                </a:solidFill>
              </a:rPr>
              <a:t>cannot </a:t>
            </a:r>
            <a:r>
              <a:rPr lang="en-US" sz="2000" b="1" dirty="0">
                <a:solidFill>
                  <a:schemeClr val="accent2"/>
                </a:solidFill>
              </a:rPr>
              <a:t>participate in the practicum until all prerequisite coursework is completed.</a:t>
            </a:r>
          </a:p>
        </p:txBody>
      </p:sp>
      <p:pic>
        <p:nvPicPr>
          <p:cNvPr id="5" name="Picture 8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4A951D45-99DB-42A2-B4B8-BB0EFCBF8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003" y="935966"/>
            <a:ext cx="600974" cy="60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90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226295-B34C-4B67-AA1F-3B4392535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712" y="420216"/>
            <a:ext cx="11029616" cy="1013800"/>
          </a:xfrm>
        </p:spPr>
        <p:txBody>
          <a:bodyPr/>
          <a:lstStyle/>
          <a:p>
            <a:r>
              <a:rPr lang="en-US" b="1" dirty="0">
                <a:latin typeface="Lucida Sans"/>
              </a:rPr>
              <a:t>Student FAQ’s</a:t>
            </a:r>
            <a:endParaRPr lang="en-US" dirty="0">
              <a:latin typeface="Lucida San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3D3DB3-FDD0-465B-8971-1C2C42006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12" y="2431956"/>
            <a:ext cx="11029615" cy="3678303"/>
          </a:xfrm>
        </p:spPr>
        <p:txBody>
          <a:bodyPr/>
          <a:lstStyle/>
          <a:p>
            <a:pPr marL="342900" indent="-342900"/>
            <a:r>
              <a:rPr lang="en-US" sz="2000" dirty="0">
                <a:ea typeface="+mn-lt"/>
                <a:cs typeface="+mn-lt"/>
              </a:rPr>
              <a:t>Students are not allowed to select their placement site. Sites are only in Tallahassee.</a:t>
            </a:r>
            <a:endParaRPr lang="en-US" dirty="0">
              <a:ea typeface="+mn-lt"/>
              <a:cs typeface="+mn-lt"/>
            </a:endParaRPr>
          </a:p>
          <a:p>
            <a:pPr marL="342900" indent="-342900"/>
            <a:r>
              <a:rPr lang="en-US" sz="2000" dirty="0">
                <a:ea typeface="+mn-lt"/>
                <a:cs typeface="+mn-lt"/>
              </a:rPr>
              <a:t>Students are not allowed to complete required coursework at the same time as their practicum.</a:t>
            </a:r>
            <a:endParaRPr lang="en-US" dirty="0">
              <a:ea typeface="+mn-lt"/>
              <a:cs typeface="+mn-lt"/>
            </a:endParaRPr>
          </a:p>
          <a:p>
            <a:pPr marL="342900" indent="-342900"/>
            <a:r>
              <a:rPr lang="en-US" sz="2000" dirty="0">
                <a:ea typeface="+mn-lt"/>
                <a:cs typeface="+mn-lt"/>
              </a:rPr>
              <a:t>Students who received a B or below on their required coursework can retake or choose a different course from the approved course list.</a:t>
            </a:r>
            <a:endParaRPr lang="en-US" dirty="0">
              <a:ea typeface="+mn-lt"/>
              <a:cs typeface="+mn-lt"/>
            </a:endParaRPr>
          </a:p>
          <a:p>
            <a:pPr marL="342900" indent="-342900"/>
            <a:r>
              <a:rPr lang="en-US" sz="2000" dirty="0">
                <a:ea typeface="+mn-lt"/>
                <a:cs typeface="+mn-lt"/>
              </a:rPr>
              <a:t>Students studying abroad will not be able to complete their practicum during the same summer.</a:t>
            </a:r>
            <a:endParaRPr lang="en-US" dirty="0">
              <a:ea typeface="+mn-lt"/>
              <a:cs typeface="+mn-lt"/>
            </a:endParaRPr>
          </a:p>
          <a:p>
            <a:pPr marL="342900" indent="-342900"/>
            <a:r>
              <a:rPr lang="en-US" sz="2000" dirty="0">
                <a:ea typeface="+mn-lt"/>
                <a:cs typeface="+mn-lt"/>
              </a:rPr>
              <a:t>The summer semester is Session </a:t>
            </a:r>
            <a:r>
              <a:rPr lang="en-US" sz="2000" dirty="0" smtClean="0">
                <a:ea typeface="+mn-lt"/>
                <a:cs typeface="+mn-lt"/>
              </a:rPr>
              <a:t>C </a:t>
            </a:r>
            <a:r>
              <a:rPr lang="en-US" sz="2000" dirty="0">
                <a:ea typeface="+mn-lt"/>
                <a:cs typeface="+mn-lt"/>
              </a:rPr>
              <a:t>(the entire semester).</a:t>
            </a:r>
            <a:endParaRPr lang="en-US" dirty="0">
              <a:ea typeface="+mn-lt"/>
              <a:cs typeface="+mn-lt"/>
            </a:endParaRPr>
          </a:p>
          <a:p>
            <a:pPr marL="342900" indent="-342900"/>
            <a:r>
              <a:rPr lang="en-US" sz="2000" dirty="0">
                <a:ea typeface="+mn-lt"/>
                <a:cs typeface="+mn-lt"/>
              </a:rPr>
              <a:t>Students who are put on a waitlist for a practicum term cannot be guaranteed a seat. 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000" b="1" dirty="0"/>
          </a:p>
          <a:p>
            <a:pPr marL="305435" indent="-305435"/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8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03430E8D-0DB5-47FE-8239-73DEB8544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003" y="935966"/>
            <a:ext cx="600974" cy="60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796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AE6145-40EB-4CA1-B6D5-84911C5D9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131" y="1119491"/>
            <a:ext cx="10993549" cy="1475013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Lucida Sans"/>
              </a:rPr>
              <a:t>QUESTIONS?</a:t>
            </a:r>
          </a:p>
        </p:txBody>
      </p:sp>
      <p:pic>
        <p:nvPicPr>
          <p:cNvPr id="4" name="Picture 4" descr="A black sign with white text&#10;&#10;Description generated with very high confidence">
            <a:extLst>
              <a:ext uri="{FF2B5EF4-FFF2-40B4-BE49-F238E27FC236}">
                <a16:creationId xmlns="" xmlns:a16="http://schemas.microsoft.com/office/drawing/2014/main" id="{B86C8679-30AF-458B-8DB5-9FDC63403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9860" y="1592580"/>
            <a:ext cx="937260" cy="9296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85FA40F-3B29-4C50-B192-0D8B14EFB298}"/>
              </a:ext>
            </a:extLst>
          </p:cNvPr>
          <p:cNvSpPr txBox="1"/>
          <p:nvPr/>
        </p:nvSpPr>
        <p:spPr>
          <a:xfrm>
            <a:off x="579120" y="3200400"/>
            <a:ext cx="11094720" cy="113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i="1" cap="all" dirty="0">
                <a:solidFill>
                  <a:schemeClr val="bg1"/>
                </a:solidFill>
                <a:ea typeface="+mn-lt"/>
                <a:cs typeface="+mn-lt"/>
              </a:rPr>
              <a:t>Contact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sz="2000" kern="1200" cap="all" dirty="0">
                <a:solidFill>
                  <a:schemeClr val="bg1"/>
                </a:solidFill>
                <a:latin typeface="Gill Sans MT"/>
                <a:ea typeface="Gill Sans MT"/>
                <a:cs typeface="Gill Sans MT"/>
              </a:rPr>
              <a:t>DDCertificate@cci.fsu.edu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sz="2000" kern="1200" cap="all" dirty="0" err="1">
                <a:solidFill>
                  <a:schemeClr val="bg1"/>
                </a:solidFill>
                <a:latin typeface="Gill Sans MT"/>
                <a:ea typeface="Gill Sans MT"/>
                <a:cs typeface="Gill Sans MT"/>
              </a:rPr>
              <a:t>MOLLIE.ROMANO@CCI.FSU.EDu</a:t>
            </a:r>
            <a:endParaRPr lang="en-US" sz="2000" dirty="0" err="1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3FB50E3-A795-4BD7-AD6E-39E4C98DE686}"/>
              </a:ext>
            </a:extLst>
          </p:cNvPr>
          <p:cNvSpPr txBox="1"/>
          <p:nvPr/>
        </p:nvSpPr>
        <p:spPr>
          <a:xfrm>
            <a:off x="601980" y="5158740"/>
            <a:ext cx="109042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</a:rPr>
              <a:t>WEBSITE</a:t>
            </a:r>
          </a:p>
          <a:p>
            <a:r>
              <a:rPr lang="en-US" sz="2000" dirty="0">
                <a:solidFill>
                  <a:schemeClr val="bg1"/>
                </a:solidFill>
              </a:rPr>
              <a:t>https://commdisorders.cci.fsu.edu/programs/certificates/interdepartmental-developmental-disabilities/</a:t>
            </a:r>
          </a:p>
        </p:txBody>
      </p:sp>
    </p:spTree>
    <p:extLst>
      <p:ext uri="{BB962C8B-B14F-4D97-AF65-F5344CB8AC3E}">
        <p14:creationId xmlns:p14="http://schemas.microsoft.com/office/powerpoint/2010/main" val="381087807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4D6DDB-133E-44E2-B636-39185D690A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AA5B70-631E-4F47-874A-FBE55E5170D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CF1C31AD-A7B7-4945-9E95-3D67796743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384</Words>
  <Application>Microsoft Macintosh PowerPoint</Application>
  <PresentationFormat>Widescreen</PresentationFormat>
  <Paragraphs>55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Gill Sans MT</vt:lpstr>
      <vt:lpstr>Lucida Sans</vt:lpstr>
      <vt:lpstr>Wingdings</vt:lpstr>
      <vt:lpstr>Wingdings 2</vt:lpstr>
      <vt:lpstr>Arial</vt:lpstr>
      <vt:lpstr>Dividend</vt:lpstr>
      <vt:lpstr>The FSU School of Communication Science &amp; Disorders  CERTIFICATE IN INTERDEPARTMENTAL DEVELOPMENTAL DISABILITIES</vt:lpstr>
      <vt:lpstr>OVERVIEW OF THE PROGRAM</vt:lpstr>
      <vt:lpstr>Certificate Student Outcomes </vt:lpstr>
      <vt:lpstr>Applying to the Certificate</vt:lpstr>
      <vt:lpstr>Required Coursework</vt:lpstr>
      <vt:lpstr>Enrolling into the Practicum</vt:lpstr>
      <vt:lpstr>Community Experience (Practicum)</vt:lpstr>
      <vt:lpstr>Student FAQ’s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design</dc:title>
  <dc:creator/>
  <cp:lastModifiedBy/>
  <cp:revision>533</cp:revision>
  <dcterms:created xsi:type="dcterms:W3CDTF">2020-02-13T17:53:02Z</dcterms:created>
  <dcterms:modified xsi:type="dcterms:W3CDTF">2020-04-29T17:10:32Z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